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84" r:id="rId14"/>
    <p:sldId id="285" r:id="rId15"/>
    <p:sldId id="28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310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598AF-59E6-4437-B5DB-D405196EACCC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8535B-CCF3-4B68-ADA0-EF26CFDCAE6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598AF-59E6-4437-B5DB-D405196EACCC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8535B-CCF3-4B68-ADA0-EF26CFDCAE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598AF-59E6-4437-B5DB-D405196EACCC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8535B-CCF3-4B68-ADA0-EF26CFDCAE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598AF-59E6-4437-B5DB-D405196EACCC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8535B-CCF3-4B68-ADA0-EF26CFDCAE6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598AF-59E6-4437-B5DB-D405196EACCC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8535B-CCF3-4B68-ADA0-EF26CFDCAE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598AF-59E6-4437-B5DB-D405196EACCC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8535B-CCF3-4B68-ADA0-EF26CFDCAE6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598AF-59E6-4437-B5DB-D405196EACCC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8535B-CCF3-4B68-ADA0-EF26CFDCAE6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598AF-59E6-4437-B5DB-D405196EACCC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8535B-CCF3-4B68-ADA0-EF26CFDCAE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598AF-59E6-4437-B5DB-D405196EACCC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8535B-CCF3-4B68-ADA0-EF26CFDCAE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598AF-59E6-4437-B5DB-D405196EACCC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8535B-CCF3-4B68-ADA0-EF26CFDCAE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598AF-59E6-4437-B5DB-D405196EACCC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8535B-CCF3-4B68-ADA0-EF26CFDCAE6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A3598AF-59E6-4437-B5DB-D405196EACCC}" type="datetimeFigureOut">
              <a:rPr lang="ru-RU" smtClean="0"/>
              <a:t>20.01.2019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718535B-CCF3-4B68-ADA0-EF26CFDCAE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4.infourok.ru/uploads/ex/0cb8/0003c9bf-4fc74b6e/4/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620" y="808891"/>
            <a:ext cx="7643446" cy="573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437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791738" y="5664276"/>
            <a:ext cx="4056835" cy="523220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lvl="0" algn="r">
              <a:spcAft>
                <a:spcPts val="750"/>
              </a:spcAft>
              <a:defRPr/>
            </a:pPr>
            <a:r>
              <a:rPr lang="en-US" sz="2800" kern="1400" dirty="0">
                <a:solidFill>
                  <a:srgbClr val="800000"/>
                </a:solidFill>
                <a:latin typeface="Arial Black" panose="020B0A04020102020204" pitchFamily="34" charset="0"/>
              </a:rPr>
              <a:t>WWW.PRLIB.RU</a:t>
            </a:r>
            <a:r>
              <a:rPr lang="ru-RU" sz="2800" kern="1400" dirty="0">
                <a:solidFill>
                  <a:srgbClr val="800000"/>
                </a:solidFill>
                <a:latin typeface="Arial Black" panose="020B0A04020102020204" pitchFamily="34" charset="0"/>
              </a:rPr>
              <a:t> </a:t>
            </a:r>
            <a:endParaRPr lang="ru-RU" sz="2800" kern="1400" dirty="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122" name="Picture 2" descr="http://libsakh.ru/uploads/pics/zal_konstitucii_20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77" y="527538"/>
            <a:ext cx="8276897" cy="600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museikino.ru/upload/images/logo-bnr-ico/president-librar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030" y="196421"/>
            <a:ext cx="3367517" cy="66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82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museikino.ru/upload/images/logo-bnr-ico/president-librar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507" y="268585"/>
            <a:ext cx="3367517" cy="66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73" y="1713915"/>
            <a:ext cx="3999831" cy="3010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766" y="1713915"/>
            <a:ext cx="3594169" cy="2795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0553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3183" y="0"/>
            <a:ext cx="8800916" cy="5262979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>
              <a:spcAft>
                <a:spcPts val="750"/>
              </a:spcAft>
            </a:pPr>
            <a:endParaRPr lang="ru-RU" sz="1000" kern="14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r"/>
            <a:r>
              <a:rPr lang="ru-RU" sz="1200" kern="1400" dirty="0" smtClean="0">
                <a:solidFill>
                  <a:srgbClr val="800000"/>
                </a:solidFill>
                <a:latin typeface="Arial Black" panose="020B0A04020102020204" pitchFamily="34" charset="0"/>
              </a:rPr>
              <a:t>Олимпиада </a:t>
            </a:r>
            <a:r>
              <a:rPr lang="ru-RU" sz="1200" kern="1400" dirty="0">
                <a:solidFill>
                  <a:srgbClr val="800000"/>
                </a:solidFill>
                <a:latin typeface="Arial Black" panose="020B0A04020102020204" pitchFamily="34" charset="0"/>
              </a:rPr>
              <a:t>проводится с сентября 2018 г. по март 2019 г. </a:t>
            </a:r>
            <a:endParaRPr lang="ru-RU" sz="1200" kern="1400" dirty="0" smtClean="0">
              <a:solidFill>
                <a:srgbClr val="800000"/>
              </a:solidFill>
              <a:latin typeface="Arial Black" panose="020B0A04020102020204" pitchFamily="34" charset="0"/>
            </a:endParaRPr>
          </a:p>
          <a:p>
            <a:pPr algn="r"/>
            <a:r>
              <a:rPr lang="ru-RU" sz="1200" kern="1400" dirty="0" smtClean="0">
                <a:solidFill>
                  <a:srgbClr val="800000"/>
                </a:solidFill>
                <a:latin typeface="Arial Black" panose="020B0A04020102020204" pitchFamily="34" charset="0"/>
              </a:rPr>
              <a:t>и </a:t>
            </a:r>
            <a:r>
              <a:rPr lang="ru-RU" sz="1200" kern="1400" dirty="0">
                <a:solidFill>
                  <a:srgbClr val="800000"/>
                </a:solidFill>
                <a:latin typeface="Arial Black" panose="020B0A04020102020204" pitchFamily="34" charset="0"/>
              </a:rPr>
              <a:t>включает три обязательных этапа:</a:t>
            </a:r>
          </a:p>
          <a:p>
            <a:pPr algn="r"/>
            <a:endParaRPr lang="ru-RU" sz="1200" kern="1400" dirty="0">
              <a:solidFill>
                <a:srgbClr val="800000"/>
              </a:solidFill>
              <a:latin typeface="Arial Black" panose="020B0A04020102020204" pitchFamily="34" charset="0"/>
            </a:endParaRPr>
          </a:p>
          <a:p>
            <a:pPr algn="r"/>
            <a:r>
              <a:rPr lang="ru-RU" sz="1200" kern="1400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ПЕРВЫЙ </a:t>
            </a:r>
            <a:r>
              <a:rPr lang="ru-RU" sz="1200" kern="1400" dirty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– отборочный, проводится в заочной форме </a:t>
            </a:r>
            <a:endParaRPr lang="ru-RU" sz="1200" kern="1400" dirty="0" smtClean="0">
              <a:solidFill>
                <a:schemeClr val="accent4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r"/>
            <a:r>
              <a:rPr lang="ru-RU" sz="1200" kern="1400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с </a:t>
            </a:r>
            <a:r>
              <a:rPr lang="ru-RU" sz="1200" kern="1400" dirty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применением системы дистанционного тестирования знаний </a:t>
            </a:r>
            <a:endParaRPr lang="ru-RU" sz="1200" kern="1400" dirty="0" smtClean="0">
              <a:solidFill>
                <a:schemeClr val="accent4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r"/>
            <a:r>
              <a:rPr lang="ru-RU" sz="1200" kern="1400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в </a:t>
            </a:r>
            <a:r>
              <a:rPr lang="ru-RU" sz="1200" kern="1400" dirty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период с 21 сентября по 02 декабря 2018 г.;</a:t>
            </a:r>
          </a:p>
          <a:p>
            <a:pPr algn="r"/>
            <a:endParaRPr lang="ru-RU" sz="1200" kern="1400" dirty="0">
              <a:solidFill>
                <a:srgbClr val="800000"/>
              </a:solidFill>
              <a:latin typeface="Arial Black" panose="020B0A04020102020204" pitchFamily="34" charset="0"/>
            </a:endParaRPr>
          </a:p>
          <a:p>
            <a:pPr algn="r"/>
            <a:r>
              <a:rPr lang="ru-RU" sz="1200" kern="14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ВТОРОЙ </a:t>
            </a:r>
            <a:r>
              <a:rPr lang="ru-RU" sz="1200" kern="1400" dirty="0">
                <a:solidFill>
                  <a:srgbClr val="7030A0"/>
                </a:solidFill>
                <a:latin typeface="Arial Black" panose="020B0A04020102020204" pitchFamily="34" charset="0"/>
              </a:rPr>
              <a:t>– отборочный, также проводится </a:t>
            </a:r>
            <a:endParaRPr lang="ru-RU" sz="1200" kern="1400" dirty="0" smtClean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pPr algn="r"/>
            <a:r>
              <a:rPr lang="ru-RU" sz="1200" kern="14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в </a:t>
            </a:r>
            <a:r>
              <a:rPr lang="ru-RU" sz="1200" kern="1400" dirty="0">
                <a:solidFill>
                  <a:srgbClr val="7030A0"/>
                </a:solidFill>
                <a:latin typeface="Arial Black" panose="020B0A04020102020204" pitchFamily="34" charset="0"/>
              </a:rPr>
              <a:t>заочной форме с применением системы </a:t>
            </a:r>
            <a:endParaRPr lang="ru-RU" sz="1200" kern="1400" dirty="0" smtClean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pPr algn="r"/>
            <a:r>
              <a:rPr lang="ru-RU" sz="1200" kern="14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дистанционного </a:t>
            </a:r>
            <a:r>
              <a:rPr lang="ru-RU" sz="1200" kern="1400" dirty="0">
                <a:solidFill>
                  <a:srgbClr val="7030A0"/>
                </a:solidFill>
                <a:latin typeface="Arial Black" panose="020B0A04020102020204" pitchFamily="34" charset="0"/>
              </a:rPr>
              <a:t>тестирования знаний </a:t>
            </a:r>
            <a:endParaRPr lang="ru-RU" sz="1200" kern="1400" dirty="0" smtClean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pPr algn="r"/>
            <a:r>
              <a:rPr lang="ru-RU" sz="1200" kern="14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в </a:t>
            </a:r>
            <a:r>
              <a:rPr lang="ru-RU" sz="1200" kern="1400" dirty="0">
                <a:solidFill>
                  <a:srgbClr val="7030A0"/>
                </a:solidFill>
                <a:latin typeface="Arial Black" panose="020B0A04020102020204" pitchFamily="34" charset="0"/>
              </a:rPr>
              <a:t>период с 14 декабря 2018 г. по 25 января 2019 г.;</a:t>
            </a:r>
          </a:p>
          <a:p>
            <a:pPr algn="r"/>
            <a:endParaRPr lang="ru-RU" sz="1200" kern="1400" dirty="0">
              <a:solidFill>
                <a:srgbClr val="800000"/>
              </a:solidFill>
              <a:latin typeface="Arial Black" panose="020B0A04020102020204" pitchFamily="34" charset="0"/>
            </a:endParaRPr>
          </a:p>
          <a:p>
            <a:pPr algn="r">
              <a:spcAft>
                <a:spcPts val="750"/>
              </a:spcAft>
            </a:pPr>
            <a:r>
              <a:rPr lang="ru-RU" sz="1200" kern="1400" dirty="0">
                <a:solidFill>
                  <a:srgbClr val="C00000"/>
                </a:solidFill>
                <a:latin typeface="Arial Black" panose="020B0A04020102020204" pitchFamily="34" charset="0"/>
              </a:rPr>
              <a:t>третий – заключительный, проводится </a:t>
            </a:r>
            <a:endParaRPr lang="ru-RU" sz="1200" kern="1400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algn="r">
              <a:spcAft>
                <a:spcPts val="750"/>
              </a:spcAft>
            </a:pPr>
            <a:r>
              <a:rPr lang="ru-RU" sz="1200" kern="1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в </a:t>
            </a:r>
            <a:r>
              <a:rPr lang="ru-RU" sz="1200" kern="1400" dirty="0">
                <a:solidFill>
                  <a:srgbClr val="C00000"/>
                </a:solidFill>
                <a:latin typeface="Arial Black" panose="020B0A04020102020204" pitchFamily="34" charset="0"/>
              </a:rPr>
              <a:t>очной форме в период с 19 по 21 марта 2019 г.         </a:t>
            </a:r>
            <a:endParaRPr lang="ru-RU" sz="1200" kern="1400" dirty="0" smtClean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</a:pPr>
            <a:r>
              <a:rPr lang="ru-RU" sz="1200" kern="1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         </a:t>
            </a:r>
          </a:p>
          <a:p>
            <a:pPr algn="just">
              <a:spcAft>
                <a:spcPts val="750"/>
              </a:spcAft>
            </a:pPr>
            <a:endParaRPr lang="ru-RU" sz="1400" u="sng" kern="1400" dirty="0" smtClean="0">
              <a:solidFill>
                <a:srgbClr val="800000"/>
              </a:solidFill>
              <a:latin typeface="Arial Black" panose="020B0A04020102020204" pitchFamily="34" charset="0"/>
            </a:endParaRPr>
          </a:p>
          <a:p>
            <a:pPr algn="just">
              <a:spcAft>
                <a:spcPts val="750"/>
              </a:spcAft>
            </a:pPr>
            <a:endParaRPr lang="ru-RU" sz="1400" u="sng" kern="1400" dirty="0" smtClean="0">
              <a:solidFill>
                <a:srgbClr val="800000"/>
              </a:solidFill>
              <a:latin typeface="Arial Black" panose="020B0A04020102020204" pitchFamily="34" charset="0"/>
            </a:endParaRPr>
          </a:p>
          <a:p>
            <a:pPr algn="just">
              <a:spcAft>
                <a:spcPts val="750"/>
              </a:spcAft>
            </a:pPr>
            <a:endParaRPr lang="ru-RU" sz="1400" u="sng" kern="1400" dirty="0" smtClean="0">
              <a:solidFill>
                <a:srgbClr val="800000"/>
              </a:solidFill>
              <a:latin typeface="Arial Black" panose="020B0A04020102020204" pitchFamily="34" charset="0"/>
            </a:endParaRPr>
          </a:p>
          <a:p>
            <a:pPr algn="just">
              <a:spcAft>
                <a:spcPts val="750"/>
              </a:spcAft>
            </a:pPr>
            <a:endParaRPr lang="ru-RU" sz="1400" u="sng" kern="1400" dirty="0" smtClean="0">
              <a:solidFill>
                <a:srgbClr val="800000"/>
              </a:solidFill>
              <a:latin typeface="Arial Black" panose="020B0A04020102020204" pitchFamily="34" charset="0"/>
            </a:endParaRPr>
          </a:p>
          <a:p>
            <a:pPr algn="just">
              <a:spcAft>
                <a:spcPts val="750"/>
              </a:spcAft>
            </a:pPr>
            <a:endParaRPr lang="ru-RU" sz="1400" u="sng" kern="1400" dirty="0" smtClean="0">
              <a:solidFill>
                <a:srgbClr val="800000"/>
              </a:solidFill>
              <a:latin typeface="Arial Black" panose="020B0A04020102020204" pitchFamily="34" charset="0"/>
            </a:endParaRPr>
          </a:p>
          <a:p>
            <a:pPr algn="just">
              <a:spcAft>
                <a:spcPts val="750"/>
              </a:spcAft>
            </a:pPr>
            <a:endParaRPr lang="ru-RU" sz="1600" u="sng" kern="1400" dirty="0" smtClean="0">
              <a:solidFill>
                <a:srgbClr val="8000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86125" y="6334780"/>
            <a:ext cx="3343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800000"/>
                </a:solidFill>
                <a:latin typeface="Arial Black" panose="020B0A04020102020204" pitchFamily="34" charset="0"/>
              </a:rPr>
              <a:t>www.prlib.ru</a:t>
            </a:r>
            <a:endParaRPr lang="ru-RU" sz="2800" dirty="0">
              <a:solidFill>
                <a:srgbClr val="8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68" y="3368309"/>
            <a:ext cx="8653731" cy="2434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68" y="339969"/>
            <a:ext cx="2938467" cy="1957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495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37137"/>
            <a:ext cx="9119972" cy="6741426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592" y="1664494"/>
            <a:ext cx="5572125" cy="429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 descr="http://www.museikino.ru/upload/images/logo-bnr-ico/president-librar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939" y="209853"/>
            <a:ext cx="4165433" cy="819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 flipV="1">
            <a:off x="339969" y="4539029"/>
            <a:ext cx="1957754" cy="773723"/>
          </a:xfrm>
          <a:prstGeom prst="straightConnector1">
            <a:avLst/>
          </a:prstGeom>
          <a:ln w="38100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7359661" y="3511061"/>
            <a:ext cx="720636" cy="1606061"/>
          </a:xfrm>
          <a:prstGeom prst="straightConnector1">
            <a:avLst/>
          </a:prstGeom>
          <a:ln w="38100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 flipV="1">
            <a:off x="6073025" y="3080971"/>
            <a:ext cx="2007272" cy="430090"/>
          </a:xfrm>
          <a:prstGeom prst="straightConnector1">
            <a:avLst/>
          </a:prstGeom>
          <a:ln w="38100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 flipV="1">
            <a:off x="5429943" y="2415924"/>
            <a:ext cx="2650354" cy="1095137"/>
          </a:xfrm>
          <a:prstGeom prst="straightConnector1">
            <a:avLst/>
          </a:prstGeom>
          <a:ln w="38100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 rot="1267287">
            <a:off x="5510913" y="2391395"/>
            <a:ext cx="3552526" cy="639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000" i="1" kern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50000"/>
              </a:lnSpc>
              <a:spcBef>
                <a:spcPts val="525"/>
              </a:spcBef>
              <a:spcAft>
                <a:spcPts val="525"/>
              </a:spcAft>
            </a:pPr>
            <a:r>
              <a:rPr lang="ru-RU" sz="1200" i="1" kern="1400" dirty="0">
                <a:solidFill>
                  <a:srgbClr val="800000"/>
                </a:solidFill>
                <a:latin typeface="Arial Black" panose="020B0A04020102020204" pitchFamily="34" charset="0"/>
              </a:rPr>
              <a:t>        </a:t>
            </a:r>
            <a:r>
              <a:rPr lang="ru-RU" sz="1200" i="1" kern="1400" dirty="0" smtClean="0">
                <a:solidFill>
                  <a:srgbClr val="800000"/>
                </a:solidFill>
                <a:latin typeface="Arial Black" panose="020B0A04020102020204" pitchFamily="34" charset="0"/>
              </a:rPr>
              <a:t>ДОСТУПНО </a:t>
            </a:r>
          </a:p>
          <a:p>
            <a:pPr>
              <a:lnSpc>
                <a:spcPct val="50000"/>
              </a:lnSpc>
              <a:spcBef>
                <a:spcPts val="525"/>
              </a:spcBef>
              <a:spcAft>
                <a:spcPts val="525"/>
              </a:spcAft>
            </a:pPr>
            <a:r>
              <a:rPr lang="ru-RU" sz="1200" kern="1400" dirty="0">
                <a:solidFill>
                  <a:srgbClr val="800000"/>
                </a:solidFill>
                <a:latin typeface="Arial Black" panose="020B0A04020102020204" pitchFamily="34" charset="0"/>
              </a:rPr>
              <a:t>в</a:t>
            </a:r>
            <a:r>
              <a:rPr lang="ru-RU" sz="1200" kern="1400" dirty="0" smtClean="0">
                <a:solidFill>
                  <a:srgbClr val="800000"/>
                </a:solidFill>
                <a:latin typeface="Arial Black" panose="020B0A04020102020204" pitchFamily="34" charset="0"/>
              </a:rPr>
              <a:t>  электронных читальных залах</a:t>
            </a:r>
            <a:endParaRPr lang="ru-RU" sz="1000" kern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20282795">
            <a:off x="113275" y="4089841"/>
            <a:ext cx="241114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800000"/>
                </a:solidFill>
                <a:latin typeface="Arial Black" pitchFamily="34" charset="0"/>
              </a:rPr>
              <a:t>НЕ Доступно</a:t>
            </a:r>
          </a:p>
          <a:p>
            <a:pPr algn="ctr"/>
            <a:r>
              <a:rPr lang="ru-RU" sz="1100" b="1" dirty="0" smtClean="0">
                <a:solidFill>
                  <a:srgbClr val="800000"/>
                </a:solidFill>
                <a:latin typeface="Arial Black" pitchFamily="34" charset="0"/>
              </a:rPr>
              <a:t>в открытом режиме </a:t>
            </a:r>
          </a:p>
          <a:p>
            <a:pPr algn="ctr"/>
            <a:endParaRPr lang="ru-RU" sz="1100" b="1" dirty="0">
              <a:solidFill>
                <a:srgbClr val="800000"/>
              </a:solidFill>
              <a:latin typeface="Arial Black" pitchFamily="34" charset="0"/>
            </a:endParaRPr>
          </a:p>
        </p:txBody>
      </p:sp>
      <p:cxnSp>
        <p:nvCxnSpPr>
          <p:cNvPr id="39" name="Прямая со стрелкой 38"/>
          <p:cNvCxnSpPr/>
          <p:nvPr/>
        </p:nvCxnSpPr>
        <p:spPr>
          <a:xfrm flipH="1">
            <a:off x="6755120" y="3511061"/>
            <a:ext cx="1325177" cy="486508"/>
          </a:xfrm>
          <a:prstGeom prst="straightConnector1">
            <a:avLst/>
          </a:prstGeom>
          <a:ln w="38100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288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37137"/>
            <a:ext cx="9119972" cy="6741426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8" name="Picture 4" descr="http://www.museikino.ru/upload/images/logo-bnr-ico/president-librar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939" y="209853"/>
            <a:ext cx="4165433" cy="819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0" b="4801"/>
          <a:stretch/>
        </p:blipFill>
        <p:spPr>
          <a:xfrm>
            <a:off x="295426" y="1547446"/>
            <a:ext cx="8699391" cy="438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51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8" y="125016"/>
            <a:ext cx="8115300" cy="608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12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s02.infourok.ru/uploads/ex/0c72/0004ee71-ec16a2f0/img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11" y="398584"/>
            <a:ext cx="8284307" cy="6213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035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cdn.eksmo.ru/v2/ITD000000000248383/PDF/ITD000000000248383-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108" y="504093"/>
            <a:ext cx="3830646" cy="520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edu21.cap.ru/home/4203/1111/konstituzi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03" y="597877"/>
            <a:ext cx="4595448" cy="459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169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prlib.ru/sites/default/files/u1/video/5-letie-pb-2016-hd-1280x720-pos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" y="596976"/>
            <a:ext cx="9137642" cy="513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71813" y="6334780"/>
            <a:ext cx="3386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800000"/>
                </a:solidFill>
                <a:latin typeface="Arial Black" panose="020B0A04020102020204" pitchFamily="34" charset="0"/>
              </a:rPr>
              <a:t>www.prlib.ru</a:t>
            </a:r>
            <a:endParaRPr lang="ru-RU" sz="2800" dirty="0">
              <a:solidFill>
                <a:srgbClr val="8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73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8244" y="840444"/>
            <a:ext cx="840544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Блиц-опрос</a:t>
            </a:r>
          </a:p>
          <a:p>
            <a:pPr algn="ctr"/>
            <a:endParaRPr lang="ru-RU" sz="1600" dirty="0" smtClean="0"/>
          </a:p>
          <a:p>
            <a:pPr marL="285750" indent="-285750">
              <a:buFontTx/>
              <a:buChar char="-"/>
            </a:pPr>
            <a:r>
              <a:rPr lang="ru-RU" sz="1600" dirty="0" smtClean="0"/>
              <a:t>Когда </a:t>
            </a:r>
            <a:r>
              <a:rPr lang="ru-RU" sz="1600" dirty="0"/>
              <a:t>отмечается день Конституции? </a:t>
            </a:r>
            <a:endParaRPr lang="ru-RU" sz="1600" dirty="0" smtClean="0"/>
          </a:p>
          <a:p>
            <a:pPr marL="285750" indent="-285750">
              <a:buFontTx/>
              <a:buChar char="-"/>
            </a:pPr>
            <a:r>
              <a:rPr lang="ru-RU" sz="1600" dirty="0" smtClean="0"/>
              <a:t>Что </a:t>
            </a:r>
            <a:r>
              <a:rPr lang="ru-RU" sz="1600" dirty="0"/>
              <a:t>такое референдум? </a:t>
            </a:r>
            <a:r>
              <a:rPr lang="ru-RU" sz="1600" dirty="0" smtClean="0"/>
              <a:t>– 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Кто </a:t>
            </a:r>
            <a:r>
              <a:rPr lang="ru-RU" sz="1600" dirty="0"/>
              <a:t>является гарантом Конституции РФ? </a:t>
            </a:r>
            <a:r>
              <a:rPr lang="ru-RU" sz="1600" dirty="0" smtClean="0"/>
              <a:t> 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Назовите </a:t>
            </a:r>
            <a:r>
              <a:rPr lang="ru-RU" sz="1600" dirty="0"/>
              <a:t>основные символы государства. 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Носитель </a:t>
            </a:r>
            <a:r>
              <a:rPr lang="ru-RU" sz="1600" dirty="0"/>
              <a:t>суверенитета и единственный источник власти в России? </a:t>
            </a:r>
            <a:endParaRPr lang="ru-RU" sz="1600" dirty="0" smtClean="0"/>
          </a:p>
          <a:p>
            <a:pPr marL="285750" indent="-285750">
              <a:buFontTx/>
              <a:buChar char="-"/>
            </a:pPr>
            <a:r>
              <a:rPr lang="ru-RU" sz="1600" dirty="0" smtClean="0"/>
              <a:t>Форма </a:t>
            </a:r>
            <a:r>
              <a:rPr lang="ru-RU" sz="1600" dirty="0"/>
              <a:t>правления в России? 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Как </a:t>
            </a:r>
            <a:r>
              <a:rPr lang="ru-RU" sz="1600" dirty="0"/>
              <a:t>правильно называется наше государство</a:t>
            </a:r>
            <a:r>
              <a:rPr lang="ru-RU" sz="1600" dirty="0" smtClean="0"/>
              <a:t>?</a:t>
            </a:r>
            <a:endParaRPr lang="ru-RU" sz="1600" dirty="0"/>
          </a:p>
          <a:p>
            <a:pPr marL="285750" indent="-285750">
              <a:buFontTx/>
              <a:buChar char="-"/>
            </a:pPr>
            <a:r>
              <a:rPr lang="ru-RU" sz="1600" dirty="0" smtClean="0"/>
              <a:t>Можно </a:t>
            </a:r>
            <a:r>
              <a:rPr lang="ru-RU" sz="1600" dirty="0"/>
              <a:t>ли не находясь в России но, являясь её гражданином, участвовать в выборах? </a:t>
            </a:r>
            <a:endParaRPr lang="ru-RU" sz="1600" dirty="0" smtClean="0"/>
          </a:p>
          <a:p>
            <a:pPr marL="285750" indent="-285750">
              <a:buFontTx/>
              <a:buChar char="-"/>
            </a:pPr>
            <a:r>
              <a:rPr lang="ru-RU" sz="1600" dirty="0" smtClean="0"/>
              <a:t>Может </a:t>
            </a:r>
            <a:r>
              <a:rPr lang="ru-RU" sz="1600" dirty="0"/>
              <a:t>ли быть лишенным гражданства человек, изменивший Родине? </a:t>
            </a:r>
            <a:endParaRPr lang="ru-RU" sz="1600" dirty="0" smtClean="0"/>
          </a:p>
          <a:p>
            <a:pPr marL="285750" indent="-285750">
              <a:buFontTx/>
              <a:buChar char="-"/>
            </a:pPr>
            <a:r>
              <a:rPr lang="ru-RU" sz="1600" dirty="0" smtClean="0"/>
              <a:t>Что </a:t>
            </a:r>
            <a:r>
              <a:rPr lang="ru-RU" sz="1600" dirty="0"/>
              <a:t>при вступлении в должность президент приносит народу? </a:t>
            </a:r>
            <a:endParaRPr lang="ru-RU" sz="1600" dirty="0" smtClean="0"/>
          </a:p>
          <a:p>
            <a:pPr marL="285750" indent="-285750">
              <a:buFontTx/>
              <a:buChar char="-"/>
            </a:pPr>
            <a:r>
              <a:rPr lang="ru-RU" sz="1600" dirty="0" smtClean="0"/>
              <a:t>Когда </a:t>
            </a:r>
            <a:r>
              <a:rPr lang="ru-RU" sz="1600" dirty="0"/>
              <a:t>россияне отмечают день государственного </a:t>
            </a:r>
            <a:r>
              <a:rPr lang="ru-RU" sz="1600" dirty="0" smtClean="0"/>
              <a:t>флага?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С </a:t>
            </a:r>
            <a:r>
              <a:rPr lang="ru-RU" sz="1600" dirty="0"/>
              <a:t>какого возраста можно самостоятельно осуществлять в полном объёме свои права. </a:t>
            </a:r>
            <a:endParaRPr lang="ru-RU" sz="1600" dirty="0" smtClean="0"/>
          </a:p>
          <a:p>
            <a:pPr marL="285750" indent="-285750">
              <a:buFontTx/>
              <a:buChar char="-"/>
            </a:pPr>
            <a:r>
              <a:rPr lang="ru-RU" sz="1600" dirty="0" smtClean="0"/>
              <a:t>Кто </a:t>
            </a:r>
            <a:r>
              <a:rPr lang="ru-RU" sz="1600" dirty="0"/>
              <a:t>несёт ответственность за образование ребёнка? </a:t>
            </a:r>
          </a:p>
          <a:p>
            <a:endParaRPr lang="ru-RU" sz="1600" dirty="0" smtClean="0"/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Спасибо </a:t>
            </a:r>
            <a:r>
              <a:rPr lang="ru-RU" sz="2800" b="1" dirty="0">
                <a:solidFill>
                  <a:srgbClr val="FF0000"/>
                </a:solidFill>
              </a:rPr>
              <a:t>вам!</a:t>
            </a:r>
          </a:p>
        </p:txBody>
      </p:sp>
    </p:spTree>
    <p:extLst>
      <p:ext uri="{BB962C8B-B14F-4D97-AF65-F5344CB8AC3E}">
        <p14:creationId xmlns:p14="http://schemas.microsoft.com/office/powerpoint/2010/main" val="527563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44615" y="457200"/>
            <a:ext cx="4583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Блиц-опрос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5107" y="1301262"/>
            <a:ext cx="784273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/>
              <a:t>Герб </a:t>
            </a:r>
            <a:r>
              <a:rPr lang="ru-RU" dirty="0"/>
              <a:t>России претерпевал множество изменений. Добавлялись и исчезали какие-то детали, изменялся цвет</a:t>
            </a:r>
            <a:r>
              <a:rPr lang="ru-RU" dirty="0" smtClean="0"/>
              <a:t>. На </a:t>
            </a:r>
            <a:r>
              <a:rPr lang="ru-RU" dirty="0"/>
              <a:t>герб какой эпохи более всего походит герб </a:t>
            </a:r>
            <a:r>
              <a:rPr lang="ru-RU" dirty="0" smtClean="0"/>
              <a:t>России</a:t>
            </a:r>
          </a:p>
          <a:p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- </a:t>
            </a:r>
            <a:r>
              <a:rPr lang="ru-RU" dirty="0"/>
              <a:t>На гербе России орел держит на груди щит с изображением всадника. В 1727 году этот всадник официально получил имя. Так кто изображен на щите? </a:t>
            </a:r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 smtClean="0"/>
              <a:t> </a:t>
            </a:r>
            <a:r>
              <a:rPr lang="ru-RU" dirty="0"/>
              <a:t>Где изображается государственный герб Российской Федерации? </a:t>
            </a:r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Назовите </a:t>
            </a:r>
            <a:r>
              <a:rPr lang="ru-RU" dirty="0"/>
              <a:t>правильное расположение цветов нашего флага, начиная с нижней полосы? Что обозначает каждый цвет на флаге России </a:t>
            </a:r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Чаще </a:t>
            </a:r>
            <a:r>
              <a:rPr lang="ru-RU" dirty="0"/>
              <a:t>всего закон закреплен в виде официального документа, но есть законы, которые соблюдаются всеми, хотя нигде не прописаны. Такая же ситуация – с Конституцией в одной европейской стране. Назовите это государство Западной Европы, в котором нет документа «Конституция»? </a:t>
            </a:r>
          </a:p>
        </p:txBody>
      </p:sp>
    </p:spTree>
    <p:extLst>
      <p:ext uri="{BB962C8B-B14F-4D97-AF65-F5344CB8AC3E}">
        <p14:creationId xmlns:p14="http://schemas.microsoft.com/office/powerpoint/2010/main" val="562081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31820"/>
            <a:ext cx="9144000" cy="6258123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4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400" cap="none" spc="0" normalizeH="0" baseline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lang="ru-RU" sz="3200" kern="1400" noProof="0" dirty="0" smtClean="0">
              <a:solidFill>
                <a:srgbClr val="800000"/>
              </a:solidFill>
              <a:latin typeface="Arial Black" panose="020B0A040201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400" cap="none" spc="0" normalizeH="0" baseline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lang="ru-RU" sz="2400" kern="1400" noProof="0" dirty="0" smtClean="0">
              <a:solidFill>
                <a:srgbClr val="800000"/>
              </a:solidFill>
              <a:latin typeface="Arial Black" panose="020B0A040201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400" cap="none" spc="0" normalizeH="0" baseline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lang="ru-RU" sz="2400" kern="1400" noProof="0" dirty="0" smtClean="0">
              <a:solidFill>
                <a:srgbClr val="800000"/>
              </a:solidFill>
              <a:latin typeface="Arial Black" panose="020B0A040201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400" cap="none" spc="0" normalizeH="0" baseline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lang="ru-RU" sz="2400" kern="1400" noProof="0" dirty="0" smtClean="0">
              <a:solidFill>
                <a:srgbClr val="800000"/>
              </a:solidFill>
              <a:latin typeface="Arial Black" panose="020B0A040201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4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lang="ru-RU" sz="2400" kern="1400" dirty="0">
              <a:solidFill>
                <a:srgbClr val="800000"/>
              </a:solidFill>
              <a:latin typeface="Arial Black" panose="020B0A040201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lang="ru-RU" sz="2400" kern="1400" dirty="0">
              <a:solidFill>
                <a:srgbClr val="800000"/>
              </a:solidFill>
              <a:latin typeface="Arial Black" panose="020B0A040201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4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4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6148" name="Picture 4" descr="http://www.museikino.ru/upload/images/logo-bnr-ico/president-librar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984" y="478006"/>
            <a:ext cx="5230233" cy="102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908" y="1848218"/>
            <a:ext cx="7342383" cy="4001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849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bibliograf\Desktop\Для новостей\музей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27" y="1746738"/>
            <a:ext cx="8310703" cy="373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museikino.ru/upload/images/logo-bnr-ico/president-librar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354" y="494194"/>
            <a:ext cx="3367517" cy="66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949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bibliograf\Desktop\Для новостей\музей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7" y="1043228"/>
            <a:ext cx="8933305" cy="477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museikino.ru/upload/images/logo-bnr-ico/president-librar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770" y="107332"/>
            <a:ext cx="3367517" cy="66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992010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41</TotalTime>
  <Words>338</Words>
  <Application>Microsoft Office PowerPoint</Application>
  <PresentationFormat>Экран (4:3)</PresentationFormat>
  <Paragraphs>67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bibliograf</dc:creator>
  <cp:lastModifiedBy>bibliograf</cp:lastModifiedBy>
  <cp:revision>4</cp:revision>
  <dcterms:created xsi:type="dcterms:W3CDTF">2018-12-04T07:11:28Z</dcterms:created>
  <dcterms:modified xsi:type="dcterms:W3CDTF">2019-01-20T09:33:49Z</dcterms:modified>
</cp:coreProperties>
</file>